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257" r:id="rId3"/>
    <p:sldId id="344" r:id="rId4"/>
    <p:sldId id="345" r:id="rId5"/>
    <p:sldId id="346" r:id="rId6"/>
    <p:sldId id="347" r:id="rId7"/>
    <p:sldId id="349" r:id="rId8"/>
    <p:sldId id="350" r:id="rId9"/>
    <p:sldId id="351" r:id="rId10"/>
    <p:sldId id="352" r:id="rId11"/>
    <p:sldId id="358" r:id="rId12"/>
    <p:sldId id="353" r:id="rId13"/>
    <p:sldId id="359" r:id="rId14"/>
    <p:sldId id="354" r:id="rId15"/>
    <p:sldId id="355" r:id="rId16"/>
    <p:sldId id="356" r:id="rId17"/>
    <p:sldId id="357" r:id="rId18"/>
    <p:sldId id="360" r:id="rId19"/>
    <p:sldId id="362" r:id="rId20"/>
    <p:sldId id="364" r:id="rId21"/>
    <p:sldId id="365" r:id="rId22"/>
    <p:sldId id="309" r:id="rId23"/>
    <p:sldId id="378" r:id="rId24"/>
    <p:sldId id="379" r:id="rId25"/>
    <p:sldId id="380" r:id="rId26"/>
    <p:sldId id="381" r:id="rId27"/>
    <p:sldId id="348" r:id="rId28"/>
    <p:sldId id="382" r:id="rId29"/>
    <p:sldId id="383" r:id="rId30"/>
    <p:sldId id="384" r:id="rId31"/>
    <p:sldId id="385" r:id="rId32"/>
    <p:sldId id="367" r:id="rId33"/>
    <p:sldId id="368" r:id="rId34"/>
    <p:sldId id="386" r:id="rId35"/>
    <p:sldId id="371" r:id="rId36"/>
    <p:sldId id="387" r:id="rId37"/>
    <p:sldId id="366" r:id="rId38"/>
    <p:sldId id="369" r:id="rId39"/>
    <p:sldId id="370" r:id="rId40"/>
    <p:sldId id="388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42105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  <p:sldLayoutId id="21474836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40A5DE-AEF4-4088-A103-B9E073931D7A}"/>
              </a:ext>
            </a:extLst>
          </p:cNvPr>
          <p:cNvSpPr txBox="1"/>
          <p:nvPr/>
        </p:nvSpPr>
        <p:spPr>
          <a:xfrm>
            <a:off x="502202" y="4753388"/>
            <a:ext cx="72834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+mj-lt"/>
              </a:rPr>
              <a:t>Oscillators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Oscillators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74DF2-3FA4-4CBC-89B7-50E2014CD2D4}"/>
              </a:ext>
            </a:extLst>
          </p:cNvPr>
          <p:cNvSpPr txBox="1"/>
          <p:nvPr/>
        </p:nvSpPr>
        <p:spPr>
          <a:xfrm>
            <a:off x="7850657" y="2132479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Wein Bridge Oscillator (RC)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E509E4-CAF2-422F-BB05-5A543A58BC2D}"/>
              </a:ext>
            </a:extLst>
          </p:cNvPr>
          <p:cNvSpPr txBox="1"/>
          <p:nvPr/>
        </p:nvSpPr>
        <p:spPr>
          <a:xfrm>
            <a:off x="7850657" y="1468326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RC Phase Shift Oscillator (RC)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ight Arrow 5">
            <a:extLst>
              <a:ext uri="{FF2B5EF4-FFF2-40B4-BE49-F238E27FC236}">
                <a16:creationId xmlns:a16="http://schemas.microsoft.com/office/drawing/2014/main" id="{45F9537A-95E8-41E6-8CA6-9479CD079625}"/>
              </a:ext>
            </a:extLst>
          </p:cNvPr>
          <p:cNvSpPr/>
          <p:nvPr/>
        </p:nvSpPr>
        <p:spPr>
          <a:xfrm>
            <a:off x="5134219" y="1479871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47ECD6-810F-4CAC-BB2D-C8898D1F9660}"/>
              </a:ext>
            </a:extLst>
          </p:cNvPr>
          <p:cNvSpPr txBox="1"/>
          <p:nvPr/>
        </p:nvSpPr>
        <p:spPr>
          <a:xfrm>
            <a:off x="232577" y="1673580"/>
            <a:ext cx="341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Sinusoidal Oscillators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8BAEC-1621-4DE8-A925-B558DA80A1AF}"/>
              </a:ext>
            </a:extLst>
          </p:cNvPr>
          <p:cNvSpPr txBox="1"/>
          <p:nvPr/>
        </p:nvSpPr>
        <p:spPr>
          <a:xfrm>
            <a:off x="259661" y="4953587"/>
            <a:ext cx="413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Non-Sinusoidal Oscillators</a:t>
            </a:r>
          </a:p>
        </p:txBody>
      </p:sp>
      <p:sp>
        <p:nvSpPr>
          <p:cNvPr id="40" name="Right Arrow 5">
            <a:extLst>
              <a:ext uri="{FF2B5EF4-FFF2-40B4-BE49-F238E27FC236}">
                <a16:creationId xmlns:a16="http://schemas.microsoft.com/office/drawing/2014/main" id="{B96B8C5E-B9F4-40D9-943B-133E65293F44}"/>
              </a:ext>
            </a:extLst>
          </p:cNvPr>
          <p:cNvSpPr/>
          <p:nvPr/>
        </p:nvSpPr>
        <p:spPr>
          <a:xfrm>
            <a:off x="5148346" y="4653699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653E0-9F56-4070-AA05-78397A2E8615}"/>
              </a:ext>
            </a:extLst>
          </p:cNvPr>
          <p:cNvSpPr txBox="1"/>
          <p:nvPr/>
        </p:nvSpPr>
        <p:spPr>
          <a:xfrm>
            <a:off x="7850657" y="2734139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Colpitts Oscillator (LC)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B24E9-B2F5-4727-8DB7-FE394F633682}"/>
              </a:ext>
            </a:extLst>
          </p:cNvPr>
          <p:cNvSpPr txBox="1"/>
          <p:nvPr/>
        </p:nvSpPr>
        <p:spPr>
          <a:xfrm>
            <a:off x="7850657" y="4877054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Relaxation Timer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6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33671" y="221986"/>
            <a:ext cx="11573197" cy="72424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RC Phase Shift Oscillators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A6972-B531-4CBA-B5DF-8EC7A615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0" y="1198605"/>
            <a:ext cx="1041674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B145-23AA-498B-BFEC-A537EA3B2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8605"/>
            <a:ext cx="1041674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4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BDFD5-5C71-4767-A666-FA1DFFD7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2" y="1186249"/>
            <a:ext cx="1062681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02EA5-0909-4AE6-8F5C-5B9C4F6B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6" y="1198605"/>
            <a:ext cx="10354962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A008-9A87-4CE7-97C6-ECB1E06C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8605"/>
            <a:ext cx="10206681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7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E09BF-F6E2-4110-B186-C5C6092FD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6" y="1186249"/>
            <a:ext cx="1024375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85BC-6C70-4041-8202-E3B3D7C8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86249"/>
            <a:ext cx="10206681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67B66-0883-4640-8EDD-B515BFA4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7" y="1173892"/>
            <a:ext cx="10243751" cy="568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EA516-AC08-44E3-AFEA-02040908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30" y="5546136"/>
            <a:ext cx="2047619" cy="1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F4797-B1C6-42F0-AE70-0470ED28D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43" y="5500873"/>
            <a:ext cx="2580952" cy="108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10DF0-6D77-4ED0-9D92-52274EC5D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71" y="5930403"/>
            <a:ext cx="2780270" cy="7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8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2EBABD-6E9A-421B-B8C5-214CAA72040E}"/>
              </a:ext>
            </a:extLst>
          </p:cNvPr>
          <p:cNvGrpSpPr/>
          <p:nvPr/>
        </p:nvGrpSpPr>
        <p:grpSpPr>
          <a:xfrm>
            <a:off x="7937917" y="2488741"/>
            <a:ext cx="3979113" cy="1997802"/>
            <a:chOff x="6372200" y="1691491"/>
            <a:chExt cx="2604264" cy="19978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D69925-16DE-4635-88A2-FA1BC4386867}"/>
                </a:ext>
              </a:extLst>
            </p:cNvPr>
            <p:cNvSpPr txBox="1"/>
            <p:nvPr/>
          </p:nvSpPr>
          <p:spPr>
            <a:xfrm>
              <a:off x="6372200" y="2488964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 needs high voltage (12 V) battery so as to develop a sufficiently large feedback voltage.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frequency stability is not as good as that of the Wien bridge oscillator.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C21A05-D855-46FF-A5E3-E0912FD8BF7D}"/>
                </a:ext>
              </a:extLst>
            </p:cNvPr>
            <p:cNvSpPr txBox="1"/>
            <p:nvPr/>
          </p:nvSpPr>
          <p:spPr>
            <a:xfrm>
              <a:off x="6744216" y="1691491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Disadvantage</a:t>
              </a:r>
              <a:endParaRPr lang="ko-KR" alt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3C7D8-3B68-4C8C-99C0-64CB953D6B9B}"/>
              </a:ext>
            </a:extLst>
          </p:cNvPr>
          <p:cNvGrpSpPr/>
          <p:nvPr/>
        </p:nvGrpSpPr>
        <p:grpSpPr>
          <a:xfrm>
            <a:off x="-1" y="2488741"/>
            <a:ext cx="4130797" cy="2492173"/>
            <a:chOff x="5900911" y="1480070"/>
            <a:chExt cx="2703539" cy="24921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BC2EF9-71CF-4B9A-8322-C73E355BF842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 This circuit is very simple and cheap as it comprises resistors and capacitors (not bulky and expensive high-value inductors).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They have a wide range of frequency (from a few Hz to several hundred of kHz).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It provides good frequency stability.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774DF2-3FA4-4CBC-89B7-50E2014CD2D4}"/>
                </a:ext>
              </a:extLst>
            </p:cNvPr>
            <p:cNvSpPr txBox="1"/>
            <p:nvPr/>
          </p:nvSpPr>
          <p:spPr>
            <a:xfrm>
              <a:off x="5900911" y="1480070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</a:rPr>
                <a:t>Advantage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CE6E01E-3D5B-4977-A541-B1A350EF21C6}"/>
              </a:ext>
            </a:extLst>
          </p:cNvPr>
          <p:cNvSpPr txBox="1"/>
          <p:nvPr/>
        </p:nvSpPr>
        <p:spPr>
          <a:xfrm>
            <a:off x="883720" y="5717944"/>
            <a:ext cx="373770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CBAFD657-DC16-4DEA-AAE6-1766C66393F9}"/>
              </a:ext>
            </a:extLst>
          </p:cNvPr>
          <p:cNvSpPr txBox="1">
            <a:spLocks/>
          </p:cNvSpPr>
          <p:nvPr/>
        </p:nvSpPr>
        <p:spPr>
          <a:xfrm>
            <a:off x="-127265" y="24618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</a:rPr>
              <a:t>Advantage &amp; Disadvantage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968A0-F04B-445B-B3DE-9482B656B389}"/>
              </a:ext>
            </a:extLst>
          </p:cNvPr>
          <p:cNvGrpSpPr/>
          <p:nvPr/>
        </p:nvGrpSpPr>
        <p:grpSpPr>
          <a:xfrm>
            <a:off x="4942115" y="2876649"/>
            <a:ext cx="2089321" cy="1725323"/>
            <a:chOff x="11613480" y="1739639"/>
            <a:chExt cx="3450295" cy="2849189"/>
          </a:xfrm>
        </p:grpSpPr>
        <p:grpSp>
          <p:nvGrpSpPr>
            <p:cNvPr id="40" name="Graphic 201">
              <a:extLst>
                <a:ext uri="{FF2B5EF4-FFF2-40B4-BE49-F238E27FC236}">
                  <a16:creationId xmlns:a16="http://schemas.microsoft.com/office/drawing/2014/main" id="{019D3D4F-2CFB-4E93-A8B9-15F64C7D5242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A5BF7E4-DBC7-4AB0-93AC-A1514012080B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7EFFCB3-00D8-4931-BE31-D9DF262F378A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CC3ECF4-1857-4411-B48A-FB30BC9CB90C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0B1909-2DCE-4E9F-A498-181407197FAB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C36C26-0B91-4537-8CB3-C919F1C2466A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7A9BEC1-4156-4140-9A57-6EA23AD3EAF0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4D54B6F-4F72-40B4-91B1-A0AB9ED1901D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34AAD0D-DFDA-4A1B-8A05-5FE80AE79981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609B00-DE1E-49E5-9D99-8303A5F245DA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B4F8AD2-60AF-45A3-B07D-F49E2DF590BD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B84200-25D6-481C-B3AF-2E74495BF453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42A1D6-8F8F-40E2-82EF-00EDC25B97A7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05172-5448-45F9-9172-919F80952239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DD37ACE-F247-467A-A096-687C2A7D89B1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EB6393B-5A26-4959-9231-0489213C9FBE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33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Oscillators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DF994-3BAD-45D6-9F5A-449A5261C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1198605"/>
            <a:ext cx="10429103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0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cxnSp>
        <p:nvCxnSpPr>
          <p:cNvPr id="3" name="Elbow Connector 52">
            <a:extLst>
              <a:ext uri="{FF2B5EF4-FFF2-40B4-BE49-F238E27FC236}">
                <a16:creationId xmlns:a16="http://schemas.microsoft.com/office/drawing/2014/main" id="{22922380-F68C-42EA-9320-581311CF4D2E}"/>
              </a:ext>
            </a:extLst>
          </p:cNvPr>
          <p:cNvCxnSpPr>
            <a:cxnSpLocks/>
            <a:stCxn id="87" idx="0"/>
            <a:endCxn id="5" idx="1"/>
          </p:cNvCxnSpPr>
          <p:nvPr/>
        </p:nvCxnSpPr>
        <p:spPr>
          <a:xfrm rot="5400000" flipH="1" flipV="1">
            <a:off x="1894350" y="3126930"/>
            <a:ext cx="1254009" cy="1858151"/>
          </a:xfrm>
          <a:prstGeom prst="bentConnector2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1">
            <a:extLst>
              <a:ext uri="{FF2B5EF4-FFF2-40B4-BE49-F238E27FC236}">
                <a16:creationId xmlns:a16="http://schemas.microsoft.com/office/drawing/2014/main" id="{FB99DAE7-FE22-4972-99C3-F8C6388E22C1}"/>
              </a:ext>
            </a:extLst>
          </p:cNvPr>
          <p:cNvCxnSpPr>
            <a:cxnSpLocks/>
            <a:stCxn id="89" idx="0"/>
            <a:endCxn id="5" idx="3"/>
          </p:cNvCxnSpPr>
          <p:nvPr/>
        </p:nvCxnSpPr>
        <p:spPr>
          <a:xfrm rot="16200000" flipV="1">
            <a:off x="8469966" y="3221382"/>
            <a:ext cx="1237447" cy="1652684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5">
            <a:extLst>
              <a:ext uri="{FF2B5EF4-FFF2-40B4-BE49-F238E27FC236}">
                <a16:creationId xmlns:a16="http://schemas.microsoft.com/office/drawing/2014/main" id="{5FA83AF6-5363-4179-B8EB-6B95C5400EBF}"/>
              </a:ext>
            </a:extLst>
          </p:cNvPr>
          <p:cNvSpPr/>
          <p:nvPr/>
        </p:nvSpPr>
        <p:spPr>
          <a:xfrm rot="14270044">
            <a:off x="8131075" y="4470020"/>
            <a:ext cx="356539" cy="37140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20BC2908-573D-42BE-8B41-F91DABDEBFD1}"/>
              </a:ext>
            </a:extLst>
          </p:cNvPr>
          <p:cNvSpPr/>
          <p:nvPr/>
        </p:nvSpPr>
        <p:spPr>
          <a:xfrm>
            <a:off x="5963124" y="4488098"/>
            <a:ext cx="349099" cy="270114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27E7D4ED-B50D-4ECE-9648-31C61A93CF2E}"/>
              </a:ext>
            </a:extLst>
          </p:cNvPr>
          <p:cNvSpPr/>
          <p:nvPr/>
        </p:nvSpPr>
        <p:spPr>
          <a:xfrm>
            <a:off x="3722788" y="4488098"/>
            <a:ext cx="334800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67AB5-7DBD-46F0-8D46-10C42D1924E4}"/>
              </a:ext>
            </a:extLst>
          </p:cNvPr>
          <p:cNvSpPr txBox="1"/>
          <p:nvPr/>
        </p:nvSpPr>
        <p:spPr>
          <a:xfrm>
            <a:off x="8761153" y="5318624"/>
            <a:ext cx="259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Similarly, the frequency ranges of 200 Hz to 2 kHz, 2 kHz to 20 kHz and 20 kHz to 200 kHz can be obtained by using other sets of resistors and they are used in low frequency operation.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6304A-8F52-4C6C-9E07-1374CE8D5954}"/>
              </a:ext>
            </a:extLst>
          </p:cNvPr>
          <p:cNvSpPr txBox="1"/>
          <p:nvPr/>
        </p:nvSpPr>
        <p:spPr>
          <a:xfrm>
            <a:off x="699505" y="5323843"/>
            <a:ext cx="1956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RC Phase Shift Oscillators are used in musical instruments, voice synthesis and in GPS units since they work at all audio frequencies.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78504E-73B7-4131-B966-313648A952B2}"/>
              </a:ext>
            </a:extLst>
          </p:cNvPr>
          <p:cNvSpPr/>
          <p:nvPr/>
        </p:nvSpPr>
        <p:spPr>
          <a:xfrm>
            <a:off x="1323514" y="4683009"/>
            <a:ext cx="537530" cy="522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C7C723-0738-4E91-99DB-36D778F6D4AE}"/>
              </a:ext>
            </a:extLst>
          </p:cNvPr>
          <p:cNvSpPr/>
          <p:nvPr/>
        </p:nvSpPr>
        <p:spPr>
          <a:xfrm>
            <a:off x="9646266" y="4666447"/>
            <a:ext cx="537530" cy="522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E942F-7F8E-4B2B-8188-D55BBE84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30" y="1200015"/>
            <a:ext cx="4811917" cy="44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8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759716"/>
            <a:ext cx="348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One type of LC oscillator</a:t>
            </a:r>
            <a:r>
              <a:rPr lang="en-US" altLang="ko-KR" sz="1200" dirty="0">
                <a:cs typeface="Arial" pitchFamily="34" charset="0"/>
              </a:rPr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121868" y="3052645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in High frequency signal in the range of RF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453211" y="4235340"/>
            <a:ext cx="6883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 pitchFamily="34" charset="0"/>
              </a:rPr>
              <a:t>LC circuit is used in the feedback path</a:t>
            </a:r>
          </a:p>
          <a:p>
            <a:r>
              <a:rPr lang="en-US" dirty="0">
                <a:cs typeface="Arial" pitchFamily="34" charset="0"/>
              </a:rPr>
              <a:t> of the Oscillator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375483" y="5680525"/>
            <a:ext cx="734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LC circuit resonates at the </a:t>
            </a:r>
          </a:p>
          <a:p>
            <a:r>
              <a:rPr lang="en-US" dirty="0"/>
              <a:t>resonant Frequency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B3B0FBE-F75A-4F11-8A91-A06E840CB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" y="1464164"/>
            <a:ext cx="4969815" cy="25790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E24F77E-992E-493A-82D9-8101392F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" y="4083018"/>
            <a:ext cx="3781953" cy="2934109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4C2615A-96D7-47EB-A8AF-4D2FCB87C664}"/>
              </a:ext>
            </a:extLst>
          </p:cNvPr>
          <p:cNvSpPr txBox="1">
            <a:spLocks/>
          </p:cNvSpPr>
          <p:nvPr/>
        </p:nvSpPr>
        <p:spPr>
          <a:xfrm>
            <a:off x="475929" y="4238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Colpitts Oscillator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600173" y="1735308"/>
            <a:ext cx="5222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The Tank circuit uses as a frequency selector for the oscillator 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59270" y="2883187"/>
            <a:ext cx="610458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Lc circuit is called a tank circuit because </a:t>
            </a:r>
          </a:p>
          <a:p>
            <a:r>
              <a:rPr lang="en-US" sz="2000" dirty="0"/>
              <a:t>An energy swings between L and C thus </a:t>
            </a:r>
          </a:p>
          <a:p>
            <a:r>
              <a:rPr lang="en-US" sz="2000" dirty="0"/>
              <a:t>Making an oscillation. Lenz’s law</a:t>
            </a:r>
          </a:p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6971860" y="4341342"/>
            <a:ext cx="6883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Arial" pitchFamily="34" charset="0"/>
              </a:rPr>
              <a:t>An amplifier must be used because the </a:t>
            </a:r>
          </a:p>
          <a:p>
            <a:r>
              <a:rPr lang="en-US" sz="2000" dirty="0">
                <a:cs typeface="Arial" pitchFamily="34" charset="0"/>
              </a:rPr>
              <a:t>oscillation will damp out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59270" y="5680301"/>
            <a:ext cx="734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LC circuit resonates at the </a:t>
            </a:r>
          </a:p>
          <a:p>
            <a:r>
              <a:rPr lang="en-US" sz="2000" dirty="0"/>
              <a:t>resonant Frequency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CE9905A-3F23-46EF-A04B-72B94E6DE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" y="1241739"/>
            <a:ext cx="5721133" cy="4438561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04B484BF-5780-4780-B256-8F21371C3BA9}"/>
              </a:ext>
            </a:extLst>
          </p:cNvPr>
          <p:cNvSpPr txBox="1">
            <a:spLocks/>
          </p:cNvSpPr>
          <p:nvPr/>
        </p:nvSpPr>
        <p:spPr>
          <a:xfrm>
            <a:off x="475929" y="4238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Colpitts Oscillator</a:t>
            </a:r>
          </a:p>
        </p:txBody>
      </p:sp>
    </p:spTree>
    <p:extLst>
      <p:ext uri="{BB962C8B-B14F-4D97-AF65-F5344CB8AC3E}">
        <p14:creationId xmlns:p14="http://schemas.microsoft.com/office/powerpoint/2010/main" val="1976729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759716"/>
            <a:ext cx="34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The LC oscillator can have three components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486366" y="3067136"/>
            <a:ext cx="610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Z1 and Z2 are capacitors and Z3</a:t>
            </a:r>
          </a:p>
          <a:p>
            <a:r>
              <a:rPr lang="en-US" dirty="0"/>
              <a:t> are inductor . It is </a:t>
            </a:r>
            <a:r>
              <a:rPr lang="en-US" dirty="0" err="1"/>
              <a:t>colpitts</a:t>
            </a:r>
            <a:r>
              <a:rPr lang="en-US" dirty="0"/>
              <a:t> oscillator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453211" y="4235340"/>
            <a:ext cx="6883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Z1 and Z2 are inductors and Z3</a:t>
            </a:r>
          </a:p>
          <a:p>
            <a:r>
              <a:rPr lang="en-US" dirty="0"/>
              <a:t> are capacitor . It is a Harley oscillator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375483" y="5680525"/>
            <a:ext cx="7348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LC circuit resonates at the </a:t>
            </a:r>
          </a:p>
          <a:p>
            <a:r>
              <a:rPr lang="en-US" dirty="0"/>
              <a:t>resonant Frequency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CED616-AAC5-4DB3-AB07-7A0A54446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" y="1688579"/>
            <a:ext cx="5872005" cy="4301881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6527556-48F7-436E-9184-19FAA1C6E01F}"/>
              </a:ext>
            </a:extLst>
          </p:cNvPr>
          <p:cNvSpPr txBox="1">
            <a:spLocks/>
          </p:cNvSpPr>
          <p:nvPr/>
        </p:nvSpPr>
        <p:spPr>
          <a:xfrm>
            <a:off x="533241" y="2860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Colpitts Oscillator</a:t>
            </a:r>
          </a:p>
        </p:txBody>
      </p:sp>
    </p:spTree>
    <p:extLst>
      <p:ext uri="{BB962C8B-B14F-4D97-AF65-F5344CB8AC3E}">
        <p14:creationId xmlns:p14="http://schemas.microsoft.com/office/powerpoint/2010/main" val="133218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606295"/>
            <a:ext cx="34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This the basic Block Diagram of a </a:t>
            </a:r>
            <a:r>
              <a:rPr lang="en-US" altLang="ko-KR" dirty="0" err="1">
                <a:cs typeface="Arial" pitchFamily="34" charset="0"/>
              </a:rPr>
              <a:t>colpitts</a:t>
            </a:r>
            <a:r>
              <a:rPr lang="en-US" altLang="ko-KR" dirty="0">
                <a:cs typeface="Arial" pitchFamily="34" charset="0"/>
              </a:rPr>
              <a:t> oscillator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feedback circuit will have a 180 phase shift </a:t>
            </a:r>
          </a:p>
          <a:p>
            <a:r>
              <a:rPr lang="en-US" dirty="0"/>
              <a:t>and the amplifier have another 180 phase shift.</a:t>
            </a:r>
          </a:p>
          <a:p>
            <a:r>
              <a:rPr lang="en-US" dirty="0"/>
              <a:t> so that the total phase shift is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3120" y="5728878"/>
            <a:ext cx="6883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Amplifier circuit can be made by a transistor </a:t>
            </a:r>
          </a:p>
          <a:p>
            <a:r>
              <a:rPr lang="en-US" dirty="0"/>
              <a:t>or an op amp.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3120" y="4377675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Barkhuasen</a:t>
            </a:r>
            <a:r>
              <a:rPr lang="en-US" dirty="0"/>
              <a:t> criteria must be conserved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D0D9D80-83A2-4A7A-A43A-88420BBB2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" y="1277360"/>
            <a:ext cx="5958957" cy="3246487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7A7C41F-3CAA-4894-9C5E-A53623391A07}"/>
              </a:ext>
            </a:extLst>
          </p:cNvPr>
          <p:cNvSpPr txBox="1">
            <a:spLocks/>
          </p:cNvSpPr>
          <p:nvPr/>
        </p:nvSpPr>
        <p:spPr>
          <a:xfrm>
            <a:off x="475929" y="4238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Colpitts Oscillator</a:t>
            </a:r>
          </a:p>
        </p:txBody>
      </p:sp>
    </p:spTree>
    <p:extLst>
      <p:ext uri="{BB962C8B-B14F-4D97-AF65-F5344CB8AC3E}">
        <p14:creationId xmlns:p14="http://schemas.microsoft.com/office/powerpoint/2010/main" val="3164953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121868" y="1606295"/>
            <a:ext cx="3486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By adjusting the loop gain of the feedback circuit</a:t>
            </a:r>
          </a:p>
          <a:p>
            <a:pPr algn="ctr"/>
            <a:r>
              <a:rPr lang="en-US" altLang="ko-KR" dirty="0">
                <a:cs typeface="Arial" pitchFamily="34" charset="0"/>
              </a:rPr>
              <a:t> we can get the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frequency of oscillation is 1 / 2 *pi (LC) ½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0266" y="4264956"/>
            <a:ext cx="6883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C= C1 C2 / C1+ C2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0266" y="5957903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Barkhuasen</a:t>
            </a:r>
            <a:r>
              <a:rPr lang="en-US" dirty="0"/>
              <a:t> criteria is conserved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99C37BA-1322-47D3-9EE0-9A1E7C73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9" y="1464164"/>
            <a:ext cx="5401429" cy="3238952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1F97ADC9-3CEC-4181-9B6F-AF772C6586CB}"/>
              </a:ext>
            </a:extLst>
          </p:cNvPr>
          <p:cNvSpPr txBox="1">
            <a:spLocks/>
          </p:cNvSpPr>
          <p:nvPr/>
        </p:nvSpPr>
        <p:spPr>
          <a:xfrm>
            <a:off x="475929" y="4238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Colpitts Oscillator</a:t>
            </a:r>
          </a:p>
        </p:txBody>
      </p:sp>
    </p:spTree>
    <p:extLst>
      <p:ext uri="{BB962C8B-B14F-4D97-AF65-F5344CB8AC3E}">
        <p14:creationId xmlns:p14="http://schemas.microsoft.com/office/powerpoint/2010/main" val="422288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8167" y="232045"/>
            <a:ext cx="11573197" cy="724247"/>
          </a:xfrm>
        </p:spPr>
        <p:txBody>
          <a:bodyPr/>
          <a:lstStyle/>
          <a:p>
            <a:r>
              <a:rPr lang="en-US" dirty="0"/>
              <a:t>Colpitts Oscillator Applications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5817603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8044" y="428197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935312" y="1644854"/>
            <a:ext cx="477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Colpitts oscillators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are used for high frequency range and high frequency stability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5701BF-7FCD-4CBE-8735-AED4A37694A2}"/>
              </a:ext>
            </a:extLst>
          </p:cNvPr>
          <p:cNvSpPr txBox="1"/>
          <p:nvPr/>
        </p:nvSpPr>
        <p:spPr>
          <a:xfrm>
            <a:off x="7073120" y="2900604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surface acoustical wave (SAW) resonator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EF4C32-1968-42DA-90F1-347471D4BAF7}"/>
              </a:ext>
            </a:extLst>
          </p:cNvPr>
          <p:cNvSpPr txBox="1"/>
          <p:nvPr/>
        </p:nvSpPr>
        <p:spPr>
          <a:xfrm>
            <a:off x="7070266" y="4264956"/>
            <a:ext cx="6883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Microwave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5BE44-B46E-4FB3-BB05-DA4B1E9A025E}"/>
              </a:ext>
            </a:extLst>
          </p:cNvPr>
          <p:cNvSpPr txBox="1"/>
          <p:nvPr/>
        </p:nvSpPr>
        <p:spPr>
          <a:xfrm>
            <a:off x="7070266" y="5957903"/>
            <a:ext cx="734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Mobile and communication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C6E78-2425-40B5-BECD-96A7475F5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" y="2332783"/>
            <a:ext cx="5704368" cy="25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5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9507" y="1651462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6938" y="3042971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7801161" y="146416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6935312" y="1644854"/>
            <a:ext cx="4774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Typically,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operating frequency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Colpitts oscillators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ranges from 20 kHz to 300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MHz.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However, they can even be used for microwave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as their capacitors provide a low reactance path for high-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signals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C6E78-2425-40B5-BECD-96A7475F5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" y="2332783"/>
            <a:ext cx="5704368" cy="2509922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B5AD118-1061-4705-ADD5-50F963624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8167" y="219345"/>
            <a:ext cx="11573197" cy="724247"/>
          </a:xfrm>
        </p:spPr>
        <p:txBody>
          <a:bodyPr/>
          <a:lstStyle/>
          <a:p>
            <a:r>
              <a:rPr lang="en-US" dirty="0"/>
              <a:t>Colpitts Oscillator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9661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68BC7-6DA2-4501-9CED-1F8C6F3DB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Wein Bridge Oscillator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F0885-D336-46D7-B500-78A856E0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1440619"/>
            <a:ext cx="1038914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D1DF03-1D0B-4AAD-B8C0-79986B38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4179D-4690-418A-A0C0-5AB214364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36" y="1245140"/>
            <a:ext cx="8132324" cy="53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1B42F-81B4-400A-AF1E-DDFE4C93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8" y="1200278"/>
            <a:ext cx="10775092" cy="56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C565C-62C6-4733-A864-29A784921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D0AA6-83E0-469B-92DC-78378C15D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4" y="1450813"/>
            <a:ext cx="900238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9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8AEEDF-73D8-4DC9-BB81-429CD9772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C2A8A-4774-4C21-926D-7AB06AD42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" y="1568507"/>
            <a:ext cx="9338553" cy="50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B5324-E054-4D0B-8FD3-0C90F1390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24F89-481E-4CA2-88EF-9F70DABE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1342255"/>
            <a:ext cx="1182217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8588B-6277-4F28-A2B6-41BD83C39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D4B22-F55F-408C-8B74-E332E8AC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7" y="1310403"/>
            <a:ext cx="1186028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43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C375F-9B4C-41C8-9D32-1567E7AE3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2680E6E-9B73-48AD-BD99-6BBE77B32535}"/>
              </a:ext>
            </a:extLst>
          </p:cNvPr>
          <p:cNvSpPr/>
          <p:nvPr/>
        </p:nvSpPr>
        <p:spPr>
          <a:xfrm>
            <a:off x="6781684" y="3332370"/>
            <a:ext cx="45704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E2686D4-11B3-48E1-B5D4-0803F6096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52427"/>
              </p:ext>
            </p:extLst>
          </p:nvPr>
        </p:nvGraphicFramePr>
        <p:xfrm>
          <a:off x="1206229" y="1643448"/>
          <a:ext cx="9396918" cy="429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8459">
                  <a:extLst>
                    <a:ext uri="{9D8B030D-6E8A-4147-A177-3AD203B41FA5}">
                      <a16:colId xmlns:a16="http://schemas.microsoft.com/office/drawing/2014/main" val="2296991490"/>
                    </a:ext>
                  </a:extLst>
                </a:gridCol>
                <a:gridCol w="4698459">
                  <a:extLst>
                    <a:ext uri="{9D8B030D-6E8A-4147-A177-3AD203B41FA5}">
                      <a16:colId xmlns:a16="http://schemas.microsoft.com/office/drawing/2014/main" val="1750803138"/>
                    </a:ext>
                  </a:extLst>
                </a:gridCol>
              </a:tblGrid>
              <a:tr h="69768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8554"/>
                  </a:ext>
                </a:extLst>
              </a:tr>
              <a:tr h="1206275">
                <a:tc>
                  <a:txBody>
                    <a:bodyPr/>
                    <a:lstStyle/>
                    <a:p>
                      <a:r>
                        <a:rPr lang="en-US" dirty="0"/>
                        <a:t>By varying the two capacitors simultaneously, different frequency ranges can be obtained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to implement without op amp.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895153"/>
                  </a:ext>
                </a:extLst>
              </a:tr>
              <a:tr h="844392">
                <a:tc>
                  <a:txBody>
                    <a:bodyPr/>
                    <a:lstStyle/>
                    <a:p>
                      <a:r>
                        <a:rPr lang="en-US" dirty="0"/>
                        <a:t>The perfect sine wave output is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02347"/>
                  </a:ext>
                </a:extLst>
              </a:tr>
              <a:tr h="844392">
                <a:tc>
                  <a:txBody>
                    <a:bodyPr/>
                    <a:lstStyle/>
                    <a:p>
                      <a:r>
                        <a:rPr lang="en-US" dirty="0"/>
                        <a:t>Useful audio frequency range(20Hz-100KHz)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53879"/>
                  </a:ext>
                </a:extLst>
              </a:tr>
              <a:tr h="697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5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091041-811C-46E7-AED5-8E3F19F8C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BD97F66-1DF2-44C8-82CF-71DD0B4648C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02163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Highly used for audio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5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Clock signals for testing filter circuits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6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Used in distortion testing of power amplifiers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3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54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1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124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CE6E01E-3D5B-4977-A541-B1A350EF21C6}"/>
              </a:ext>
            </a:extLst>
          </p:cNvPr>
          <p:cNvSpPr txBox="1"/>
          <p:nvPr/>
        </p:nvSpPr>
        <p:spPr>
          <a:xfrm>
            <a:off x="883720" y="5717944"/>
            <a:ext cx="373770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CBAFD657-DC16-4DEA-AAE6-1766C66393F9}"/>
              </a:ext>
            </a:extLst>
          </p:cNvPr>
          <p:cNvSpPr txBox="1">
            <a:spLocks/>
          </p:cNvSpPr>
          <p:nvPr/>
        </p:nvSpPr>
        <p:spPr>
          <a:xfrm>
            <a:off x="397220" y="2956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</a:rPr>
              <a:t>Simulation and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1CFD33-CD14-447C-A31D-4A14AF6F0F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3" y="2010226"/>
            <a:ext cx="6222107" cy="37077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ED575E-F843-4C12-A916-C876294AF9D0}"/>
              </a:ext>
            </a:extLst>
          </p:cNvPr>
          <p:cNvSpPr txBox="1"/>
          <p:nvPr/>
        </p:nvSpPr>
        <p:spPr>
          <a:xfrm>
            <a:off x="0" y="1510920"/>
            <a:ext cx="341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</a:rPr>
              <a:t>RC Phase Shift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427A-ED55-4FB6-9ED6-5965BB9C2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86"/>
          <a:stretch/>
        </p:blipFill>
        <p:spPr>
          <a:xfrm>
            <a:off x="6203091" y="2010227"/>
            <a:ext cx="5988909" cy="33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6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CE6E01E-3D5B-4977-A541-B1A350EF21C6}"/>
              </a:ext>
            </a:extLst>
          </p:cNvPr>
          <p:cNvSpPr txBox="1"/>
          <p:nvPr/>
        </p:nvSpPr>
        <p:spPr>
          <a:xfrm>
            <a:off x="883720" y="5717944"/>
            <a:ext cx="373770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CBAFD657-DC16-4DEA-AAE6-1766C66393F9}"/>
              </a:ext>
            </a:extLst>
          </p:cNvPr>
          <p:cNvSpPr txBox="1">
            <a:spLocks/>
          </p:cNvSpPr>
          <p:nvPr/>
        </p:nvSpPr>
        <p:spPr>
          <a:xfrm>
            <a:off x="397220" y="2956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</a:rPr>
              <a:t>Simulation and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ED575E-F843-4C12-A916-C876294AF9D0}"/>
              </a:ext>
            </a:extLst>
          </p:cNvPr>
          <p:cNvSpPr txBox="1"/>
          <p:nvPr/>
        </p:nvSpPr>
        <p:spPr>
          <a:xfrm>
            <a:off x="1544595" y="1424423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Colpitts Oscillator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DC2A6-9855-4377-B15B-36DB81F115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8" y="2010226"/>
            <a:ext cx="6394717" cy="3984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E4032-6163-4D23-9EC3-CB00B421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54" y="2446638"/>
            <a:ext cx="5309468" cy="29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77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CE6E01E-3D5B-4977-A541-B1A350EF21C6}"/>
              </a:ext>
            </a:extLst>
          </p:cNvPr>
          <p:cNvSpPr txBox="1"/>
          <p:nvPr/>
        </p:nvSpPr>
        <p:spPr>
          <a:xfrm>
            <a:off x="883720" y="5717944"/>
            <a:ext cx="373770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CBAFD657-DC16-4DEA-AAE6-1766C66393F9}"/>
              </a:ext>
            </a:extLst>
          </p:cNvPr>
          <p:cNvSpPr txBox="1">
            <a:spLocks/>
          </p:cNvSpPr>
          <p:nvPr/>
        </p:nvSpPr>
        <p:spPr>
          <a:xfrm>
            <a:off x="397220" y="2956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</a:rPr>
              <a:t>Simulation and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ED575E-F843-4C12-A916-C876294AF9D0}"/>
              </a:ext>
            </a:extLst>
          </p:cNvPr>
          <p:cNvSpPr txBox="1"/>
          <p:nvPr/>
        </p:nvSpPr>
        <p:spPr>
          <a:xfrm>
            <a:off x="1458098" y="1617619"/>
            <a:ext cx="3410701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Wein Bridge Oscillator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2F055-5369-4E02-8951-10DEFC589C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" y="2281618"/>
            <a:ext cx="5758804" cy="3436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BAF0-B7A1-4BA5-9FFD-C3AC1272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46" y="2281618"/>
            <a:ext cx="5758804" cy="30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35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CE6E01E-3D5B-4977-A541-B1A350EF21C6}"/>
              </a:ext>
            </a:extLst>
          </p:cNvPr>
          <p:cNvSpPr txBox="1"/>
          <p:nvPr/>
        </p:nvSpPr>
        <p:spPr>
          <a:xfrm>
            <a:off x="883720" y="5717944"/>
            <a:ext cx="373770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78BD4C4-1433-41B3-99C0-4FC3C0FB3717}"/>
              </a:ext>
            </a:extLst>
          </p:cNvPr>
          <p:cNvSpPr txBox="1">
            <a:spLocks/>
          </p:cNvSpPr>
          <p:nvPr/>
        </p:nvSpPr>
        <p:spPr>
          <a:xfrm>
            <a:off x="0" y="23382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i="0" dirty="0">
                <a:effectLst/>
                <a:latin typeface="Google Sans"/>
              </a:rPr>
              <a:t>Conclusion</a:t>
            </a:r>
            <a:endParaRPr lang="en-US" sz="60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F4090-8E98-4D92-BE42-74663436DBF3}"/>
              </a:ext>
            </a:extLst>
          </p:cNvPr>
          <p:cNvSpPr txBox="1"/>
          <p:nvPr/>
        </p:nvSpPr>
        <p:spPr>
          <a:xfrm>
            <a:off x="883720" y="2225711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RC phase shift oscillators are not comparatively suited for being a carrier signal in communication systems.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66A3A-B21C-41F5-855D-A267CDEB88A3}"/>
              </a:ext>
            </a:extLst>
          </p:cNvPr>
          <p:cNvSpPr txBox="1"/>
          <p:nvPr/>
        </p:nvSpPr>
        <p:spPr>
          <a:xfrm>
            <a:off x="883720" y="4139679"/>
            <a:ext cx="6104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Wien oscillator due to high frequency and large amplitude can modulate a base band signal to travel long distance and with stand degradation with only small decay.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E2D10-F40A-44F9-89FF-E699BADB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1198605"/>
            <a:ext cx="10033686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111211" y="29211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38A03-254E-4A53-A3AC-AF9B61BB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3" y="1200279"/>
            <a:ext cx="10231394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F6EA-3AD4-496A-A024-C266DAED5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3" y="1198605"/>
            <a:ext cx="10330250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5A213-1AEF-4161-A338-DB8B18E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1198605"/>
            <a:ext cx="10219038" cy="56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8CB49-54B6-4AE4-9271-3B5E5A52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0" y="1186249"/>
            <a:ext cx="10367319" cy="56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i="0" dirty="0">
                <a:effectLst/>
                <a:latin typeface="arial" panose="020B0604020202020204" pitchFamily="34" charset="0"/>
              </a:rPr>
              <a:t>orking </a:t>
            </a:r>
            <a:r>
              <a:rPr lang="en-US" b="1" dirty="0">
                <a:latin typeface="arial" panose="020B0604020202020204" pitchFamily="34" charset="0"/>
              </a:rPr>
              <a:t>P</a:t>
            </a:r>
            <a:r>
              <a:rPr lang="en-US" b="1" i="0" dirty="0">
                <a:effectLst/>
                <a:latin typeface="arial" panose="020B0604020202020204" pitchFamily="34" charset="0"/>
              </a:rPr>
              <a:t>rinciple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1F0A-48E8-4EE9-B4B4-E21C5FDE2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8" y="1198605"/>
            <a:ext cx="10527957" cy="565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83FF1-9A7F-42AE-975A-24406144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81" y="3880020"/>
            <a:ext cx="2718486" cy="10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37486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745</Words>
  <Application>Microsoft Office PowerPoint</Application>
  <PresentationFormat>Widescreen</PresentationFormat>
  <Paragraphs>117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</vt:lpstr>
      <vt:lpstr>Calibri</vt:lpstr>
      <vt:lpstr>Google Sans</vt:lpstr>
      <vt:lpstr>Palatino Linotype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Abel Mitiku</cp:lastModifiedBy>
  <cp:revision>141</cp:revision>
  <dcterms:created xsi:type="dcterms:W3CDTF">2020-01-20T05:08:25Z</dcterms:created>
  <dcterms:modified xsi:type="dcterms:W3CDTF">2021-06-17T06:30:20Z</dcterms:modified>
</cp:coreProperties>
</file>